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y="5143500" cx="9144000"/>
  <p:notesSz cx="6858000" cy="9144000"/>
  <p:embeddedFontLst>
    <p:embeddedFont>
      <p:font typeface="Robo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slide" Target="slides/slide38.xml"/><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Roboto-regular.fntdata"/><Relationship Id="rId21" Type="http://schemas.openxmlformats.org/officeDocument/2006/relationships/slide" Target="slides/slide17.xml"/><Relationship Id="rId43" Type="http://schemas.openxmlformats.org/officeDocument/2006/relationships/slide" Target="slides/slide39.xml"/><Relationship Id="rId24" Type="http://schemas.openxmlformats.org/officeDocument/2006/relationships/slide" Target="slides/slide20.xml"/><Relationship Id="rId46" Type="http://schemas.openxmlformats.org/officeDocument/2006/relationships/font" Target="fonts/Roboto-italic.fntdata"/><Relationship Id="rId23" Type="http://schemas.openxmlformats.org/officeDocument/2006/relationships/slide" Target="slides/slide19.xml"/><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schemas.openxmlformats.org/officeDocument/2006/relationships/font" Target="fonts/Roboto-bold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Belculfine - 004942414</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9ae59240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9ae59240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9b6786d7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9b6786d7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9ae59240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9ae59240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9ae59240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9ae59240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9b20677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9b20677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9ae592404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9ae592404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9b206776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9b206776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9ae592404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9ae592404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9b206776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9b206776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9ae59240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9ae59240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9a29a8e9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9a29a8e9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9b206776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9b206776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9b20677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9b20677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9b206776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9b206776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9b206776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9b206776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9b206776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9b206776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9b206776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9b206776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9b206776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9b206776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9b206776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9b206776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9b206776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9b206776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9b2067763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9b2067763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9a6ea9e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9a6ea9e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9b206776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9b206776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9b206776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9b206776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9b2067763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9b2067763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9b206776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9b206776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9ae59240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9ae59240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9ae59240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9ae59240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9ae59240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9ae59240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9ae59240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9ae59240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9ae59240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9ae59240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9ae59240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9ae59240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9a6ea9ea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9a6ea9ea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9aacbc1b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9aacbc1b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9ae5924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9ae5924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9aacbc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9aacbc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9aacbc1b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9aacbc1b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9ae59240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9ae59240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7.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youtube.com/watch?v=X9y2k5CjsA8"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 Id="rId3" Type="http://schemas.openxmlformats.org/officeDocument/2006/relationships/image" Target="../media/image3.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CSE 208 Project Presentation</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Belculfine</a:t>
            </a:r>
            <a:endParaRPr/>
          </a:p>
          <a:p>
            <a:pPr indent="0" lvl="0" marL="0" rtl="0" algn="l">
              <a:spcBef>
                <a:spcPts val="0"/>
              </a:spcBef>
              <a:spcAft>
                <a:spcPts val="0"/>
              </a:spcAft>
              <a:buNone/>
            </a:pPr>
            <a:r>
              <a:rPr lang="en"/>
              <a:t>Adeeb Alqahtani</a:t>
            </a:r>
            <a:endParaRPr/>
          </a:p>
          <a:p>
            <a:pPr indent="0" lvl="0" marL="0" rtl="0" algn="l">
              <a:spcBef>
                <a:spcPts val="0"/>
              </a:spcBef>
              <a:spcAft>
                <a:spcPts val="0"/>
              </a:spcAft>
              <a:buNone/>
            </a:pPr>
            <a:r>
              <a:rPr lang="en"/>
              <a:t>Abdulrahman Aljurbua</a:t>
            </a:r>
            <a:endParaRPr/>
          </a:p>
          <a:p>
            <a:pPr indent="0" lvl="0" marL="0" rtl="0" algn="l">
              <a:spcBef>
                <a:spcPts val="0"/>
              </a:spcBef>
              <a:spcAft>
                <a:spcPts val="0"/>
              </a:spcAft>
              <a:buNone/>
            </a:pPr>
            <a:r>
              <a:rPr lang="en"/>
              <a:t>Fall 2016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Purpose of Proposed System:</a:t>
            </a:r>
            <a:endParaRPr sz="3600"/>
          </a:p>
        </p:txBody>
      </p:sp>
      <p:sp>
        <p:nvSpPr>
          <p:cNvPr id="121" name="Google Shape;121;p22"/>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2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intended function of the proposed system is light control</a:t>
            </a:r>
            <a:endParaRPr/>
          </a:p>
          <a:p>
            <a:pPr indent="0" lvl="0" marL="0" rtl="0" algn="l">
              <a:spcBef>
                <a:spcPts val="1600"/>
              </a:spcBef>
              <a:spcAft>
                <a:spcPts val="1600"/>
              </a:spcAft>
              <a:buNone/>
            </a:pPr>
            <a:r>
              <a:rPr lang="en"/>
              <a:t>Its primary purpose is improved public safety, energy efficiency and public services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Energy Consumption Data</a:t>
            </a:r>
            <a:endParaRPr/>
          </a:p>
        </p:txBody>
      </p:sp>
      <p:sp>
        <p:nvSpPr>
          <p:cNvPr id="128" name="Google Shape;128;p23"/>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29" name="Google Shape;129;p2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descr="Screen Shot 2016-12-05 at 6.58.37 PM.png" id="130" name="Google Shape;130;p23"/>
          <p:cNvPicPr preferRelativeResize="0"/>
          <p:nvPr/>
        </p:nvPicPr>
        <p:blipFill>
          <a:blip r:embed="rId3">
            <a:alphaModFix/>
          </a:blip>
          <a:stretch>
            <a:fillRect/>
          </a:stretch>
        </p:blipFill>
        <p:spPr>
          <a:xfrm>
            <a:off x="4946423" y="810898"/>
            <a:ext cx="3837000" cy="35706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4"/>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Includes:</a:t>
            </a:r>
            <a:endParaRPr/>
          </a:p>
          <a:p>
            <a:pPr indent="-304800" lvl="0" marL="457200" rtl="0" algn="l">
              <a:spcBef>
                <a:spcPts val="1600"/>
              </a:spcBef>
              <a:spcAft>
                <a:spcPts val="0"/>
              </a:spcAft>
              <a:buSzPts val="1200"/>
              <a:buChar char="●"/>
            </a:pPr>
            <a:r>
              <a:rPr lang="en"/>
              <a:t>Basic street lamps that run along roadways and sidewalks</a:t>
            </a:r>
            <a:endParaRPr/>
          </a:p>
          <a:p>
            <a:pPr indent="-304800" lvl="0" marL="457200" rtl="0" algn="l">
              <a:spcBef>
                <a:spcPts val="0"/>
              </a:spcBef>
              <a:spcAft>
                <a:spcPts val="0"/>
              </a:spcAft>
              <a:buSzPts val="1200"/>
              <a:buChar char="●"/>
            </a:pPr>
            <a:r>
              <a:rPr lang="en"/>
              <a:t>Lights that run along walkways</a:t>
            </a:r>
            <a:endParaRPr/>
          </a:p>
          <a:p>
            <a:pPr indent="-304800" lvl="0" marL="457200" rtl="0" algn="l">
              <a:spcBef>
                <a:spcPts val="0"/>
              </a:spcBef>
              <a:spcAft>
                <a:spcPts val="0"/>
              </a:spcAft>
              <a:buSzPts val="1200"/>
              <a:buChar char="●"/>
            </a:pPr>
            <a:r>
              <a:rPr lang="en"/>
              <a:t>Lights that illuminate bridges</a:t>
            </a:r>
            <a:endParaRPr/>
          </a:p>
          <a:p>
            <a:pPr indent="-304800" lvl="0" marL="457200" rtl="0" algn="l">
              <a:spcBef>
                <a:spcPts val="0"/>
              </a:spcBef>
              <a:spcAft>
                <a:spcPts val="0"/>
              </a:spcAft>
              <a:buSzPts val="1200"/>
              <a:buChar char="●"/>
            </a:pPr>
            <a:r>
              <a:rPr lang="en"/>
              <a:t>Lights that illuminate tunnels</a:t>
            </a:r>
            <a:endParaRPr/>
          </a:p>
        </p:txBody>
      </p:sp>
      <p:pic>
        <p:nvPicPr>
          <p:cNvPr id="137" name="Google Shape;137;p24"/>
          <p:cNvPicPr preferRelativeResize="0"/>
          <p:nvPr/>
        </p:nvPicPr>
        <p:blipFill>
          <a:blip r:embed="rId3">
            <a:alphaModFix/>
          </a:blip>
          <a:stretch>
            <a:fillRect/>
          </a:stretch>
        </p:blipFill>
        <p:spPr>
          <a:xfrm>
            <a:off x="6336000" y="582650"/>
            <a:ext cx="2808000" cy="1872008"/>
          </a:xfrm>
          <a:prstGeom prst="rect">
            <a:avLst/>
          </a:prstGeom>
          <a:noFill/>
          <a:ln>
            <a:noFill/>
          </a:ln>
        </p:spPr>
      </p:pic>
      <p:pic>
        <p:nvPicPr>
          <p:cNvPr id="138" name="Google Shape;138;p24"/>
          <p:cNvPicPr preferRelativeResize="0"/>
          <p:nvPr/>
        </p:nvPicPr>
        <p:blipFill>
          <a:blip r:embed="rId4">
            <a:alphaModFix/>
          </a:blip>
          <a:stretch>
            <a:fillRect/>
          </a:stretch>
        </p:blipFill>
        <p:spPr>
          <a:xfrm>
            <a:off x="3361013" y="2865067"/>
            <a:ext cx="3243626" cy="2027272"/>
          </a:xfrm>
          <a:prstGeom prst="rect">
            <a:avLst/>
          </a:prstGeom>
          <a:noFill/>
          <a:ln>
            <a:noFill/>
          </a:ln>
        </p:spPr>
      </p:pic>
      <p:pic>
        <p:nvPicPr>
          <p:cNvPr id="139" name="Google Shape;139;p24"/>
          <p:cNvPicPr preferRelativeResize="0"/>
          <p:nvPr/>
        </p:nvPicPr>
        <p:blipFill>
          <a:blip r:embed="rId5">
            <a:alphaModFix/>
          </a:blip>
          <a:stretch>
            <a:fillRect/>
          </a:stretch>
        </p:blipFill>
        <p:spPr>
          <a:xfrm>
            <a:off x="6787353" y="3063312"/>
            <a:ext cx="2287450" cy="1518400"/>
          </a:xfrm>
          <a:prstGeom prst="rect">
            <a:avLst/>
          </a:prstGeom>
          <a:noFill/>
          <a:ln>
            <a:noFill/>
          </a:ln>
        </p:spPr>
      </p:pic>
      <p:pic>
        <p:nvPicPr>
          <p:cNvPr id="140" name="Google Shape;140;p24"/>
          <p:cNvPicPr preferRelativeResize="0"/>
          <p:nvPr/>
        </p:nvPicPr>
        <p:blipFill>
          <a:blip r:embed="rId6">
            <a:alphaModFix/>
          </a:blip>
          <a:stretch>
            <a:fillRect/>
          </a:stretch>
        </p:blipFill>
        <p:spPr>
          <a:xfrm>
            <a:off x="3361015" y="444313"/>
            <a:ext cx="2778023" cy="184892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Other Uses</a:t>
            </a:r>
            <a:endParaRPr/>
          </a:p>
        </p:txBody>
      </p:sp>
      <p:sp>
        <p:nvSpPr>
          <p:cNvPr id="146" name="Google Shape;146;p25"/>
          <p:cNvSpPr txBox="1"/>
          <p:nvPr>
            <p:ph idx="1" type="body"/>
          </p:nvPr>
        </p:nvSpPr>
        <p:spPr>
          <a:xfrm>
            <a:off x="46941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Apart from human detection, this system would be useful in the detection of high-velocity objects. This includes:</a:t>
            </a:r>
            <a:endParaRPr/>
          </a:p>
          <a:p>
            <a:pPr indent="-317500" lvl="0" marL="457200" rtl="0" algn="l">
              <a:spcBef>
                <a:spcPts val="1600"/>
              </a:spcBef>
              <a:spcAft>
                <a:spcPts val="0"/>
              </a:spcAft>
              <a:buSzPts val="1400"/>
              <a:buChar char="●"/>
            </a:pPr>
            <a:r>
              <a:rPr lang="en"/>
              <a:t>Cars</a:t>
            </a:r>
            <a:endParaRPr/>
          </a:p>
          <a:p>
            <a:pPr indent="-317500" lvl="0" marL="457200" rtl="0" algn="l">
              <a:spcBef>
                <a:spcPts val="0"/>
              </a:spcBef>
              <a:spcAft>
                <a:spcPts val="0"/>
              </a:spcAft>
              <a:buSzPts val="1400"/>
              <a:buChar char="●"/>
            </a:pPr>
            <a:r>
              <a:rPr lang="en"/>
              <a:t>Trains</a:t>
            </a:r>
            <a:endParaRPr/>
          </a:p>
          <a:p>
            <a:pPr indent="-317500" lvl="0" marL="457200" rtl="0" algn="l">
              <a:spcBef>
                <a:spcPts val="0"/>
              </a:spcBef>
              <a:spcAft>
                <a:spcPts val="0"/>
              </a:spcAft>
              <a:buSzPts val="1400"/>
              <a:buChar char="●"/>
            </a:pPr>
            <a:r>
              <a:rPr lang="en"/>
              <a:t>Motorcycles</a:t>
            </a:r>
            <a:endParaRPr/>
          </a:p>
          <a:p>
            <a:pPr indent="-317500" lvl="0" marL="457200" rtl="0" algn="l">
              <a:spcBef>
                <a:spcPts val="0"/>
              </a:spcBef>
              <a:spcAft>
                <a:spcPts val="0"/>
              </a:spcAft>
              <a:buSzPts val="1400"/>
              <a:buChar char="●"/>
            </a:pPr>
            <a:r>
              <a:rPr lang="en"/>
              <a:t>Carts</a:t>
            </a:r>
            <a:endParaRPr/>
          </a:p>
          <a:p>
            <a:pPr indent="-317500" lvl="0" marL="457200" rtl="0" algn="l">
              <a:spcBef>
                <a:spcPts val="0"/>
              </a:spcBef>
              <a:spcAft>
                <a:spcPts val="0"/>
              </a:spcAft>
              <a:buSzPts val="1400"/>
              <a:buChar char="●"/>
            </a:pPr>
            <a:r>
              <a:rPr lang="en"/>
              <a:t>ATV’s</a:t>
            </a:r>
            <a:endParaRPr/>
          </a:p>
          <a:p>
            <a:pPr indent="-317500" lvl="0" marL="457200" rtl="0" algn="l">
              <a:spcBef>
                <a:spcPts val="0"/>
              </a:spcBef>
              <a:spcAft>
                <a:spcPts val="0"/>
              </a:spcAft>
              <a:buSzPts val="1400"/>
              <a:buChar char="●"/>
            </a:pPr>
            <a:r>
              <a:rPr lang="en"/>
              <a:t>Boats</a:t>
            </a:r>
            <a:endParaRPr/>
          </a:p>
        </p:txBody>
      </p:sp>
      <p:sp>
        <p:nvSpPr>
          <p:cNvPr id="147" name="Google Shape;147;p25"/>
          <p:cNvSpPr txBox="1"/>
          <p:nvPr>
            <p:ph idx="2"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intended use of the proposed system is light level control for street lamps and other related lights.</a:t>
            </a:r>
            <a:endParaRPr/>
          </a:p>
          <a:p>
            <a:pPr indent="0" lvl="0" marL="0" rtl="0" algn="l">
              <a:spcBef>
                <a:spcPts val="1600"/>
              </a:spcBef>
              <a:spcAft>
                <a:spcPts val="0"/>
              </a:spcAft>
              <a:buNone/>
            </a:pPr>
            <a:r>
              <a:rPr lang="en"/>
              <a:t>The information supplied by this system could also be used for:</a:t>
            </a:r>
            <a:endParaRPr/>
          </a:p>
          <a:p>
            <a:pPr indent="-317500" lvl="0" marL="457200" rtl="0" algn="l">
              <a:spcBef>
                <a:spcPts val="1600"/>
              </a:spcBef>
              <a:spcAft>
                <a:spcPts val="0"/>
              </a:spcAft>
              <a:buSzPts val="1400"/>
              <a:buChar char="●"/>
            </a:pPr>
            <a:r>
              <a:rPr lang="en"/>
              <a:t>Surveillance</a:t>
            </a:r>
            <a:endParaRPr/>
          </a:p>
          <a:p>
            <a:pPr indent="-317500" lvl="0" marL="457200" rtl="0" algn="l">
              <a:spcBef>
                <a:spcPts val="0"/>
              </a:spcBef>
              <a:spcAft>
                <a:spcPts val="0"/>
              </a:spcAft>
              <a:buSzPts val="1400"/>
              <a:buChar char="●"/>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Initial Model:</a:t>
            </a:r>
            <a:endParaRPr/>
          </a:p>
        </p:txBody>
      </p:sp>
      <p:sp>
        <p:nvSpPr>
          <p:cNvPr id="153" name="Google Shape;153;p26"/>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Single Lamp Setup</a:t>
            </a:r>
            <a:endParaRPr/>
          </a:p>
        </p:txBody>
      </p:sp>
      <p:pic>
        <p:nvPicPr>
          <p:cNvPr id="154" name="Google Shape;154;p26"/>
          <p:cNvPicPr preferRelativeResize="0"/>
          <p:nvPr/>
        </p:nvPicPr>
        <p:blipFill>
          <a:blip r:embed="rId3">
            <a:alphaModFix/>
          </a:blip>
          <a:stretch>
            <a:fillRect/>
          </a:stretch>
        </p:blipFill>
        <p:spPr>
          <a:xfrm>
            <a:off x="5063575" y="1375463"/>
            <a:ext cx="3588850" cy="2392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Initial Model</a:t>
            </a:r>
            <a:endParaRPr/>
          </a:p>
        </p:txBody>
      </p:sp>
      <p:sp>
        <p:nvSpPr>
          <p:cNvPr id="160" name="Google Shape;160;p2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initial goal is to create a system that involves a single lamp. </a:t>
            </a:r>
            <a:endParaRPr/>
          </a:p>
          <a:p>
            <a:pPr indent="0" lvl="0" marL="0" rtl="0" algn="l">
              <a:spcBef>
                <a:spcPts val="1600"/>
              </a:spcBef>
              <a:spcAft>
                <a:spcPts val="0"/>
              </a:spcAft>
              <a:buNone/>
            </a:pPr>
            <a:r>
              <a:rPr lang="en"/>
              <a:t>This lamp has three light level settings: </a:t>
            </a:r>
            <a:r>
              <a:rPr b="1" lang="en"/>
              <a:t>Off</a:t>
            </a:r>
            <a:r>
              <a:rPr lang="en"/>
              <a:t>, </a:t>
            </a:r>
            <a:r>
              <a:rPr b="1" lang="en"/>
              <a:t>Low</a:t>
            </a:r>
            <a:r>
              <a:rPr lang="en"/>
              <a:t>, and </a:t>
            </a:r>
            <a:r>
              <a:rPr b="1" lang="en"/>
              <a:t>High</a:t>
            </a:r>
            <a:r>
              <a:rPr lang="en"/>
              <a:t>. The lamp will provide light based on two parameters: Presence of atmospheric light and human presence.</a:t>
            </a:r>
            <a:endParaRPr/>
          </a:p>
          <a:p>
            <a:pPr indent="-317500" lvl="0" marL="457200" rtl="0" algn="l">
              <a:lnSpc>
                <a:spcPct val="115000"/>
              </a:lnSpc>
              <a:spcBef>
                <a:spcPts val="1600"/>
              </a:spcBef>
              <a:spcAft>
                <a:spcPts val="0"/>
              </a:spcAft>
              <a:buSzPts val="1400"/>
              <a:buChar char="-"/>
            </a:pPr>
            <a:r>
              <a:rPr lang="en" sz="1400"/>
              <a:t>Lamp is set to </a:t>
            </a:r>
            <a:r>
              <a:rPr b="1" lang="en" sz="1400"/>
              <a:t>Off</a:t>
            </a:r>
            <a:r>
              <a:rPr lang="en" sz="1400"/>
              <a:t> when: Atmospheric light is above the set threshold.</a:t>
            </a:r>
            <a:endParaRPr sz="1400"/>
          </a:p>
          <a:p>
            <a:pPr indent="-317500" lvl="0" marL="457200" rtl="0" algn="l">
              <a:lnSpc>
                <a:spcPct val="115000"/>
              </a:lnSpc>
              <a:spcBef>
                <a:spcPts val="0"/>
              </a:spcBef>
              <a:spcAft>
                <a:spcPts val="0"/>
              </a:spcAft>
              <a:buSzPts val="1400"/>
              <a:buChar char="-"/>
            </a:pPr>
            <a:r>
              <a:rPr lang="en" sz="1400"/>
              <a:t>Lamp is set to </a:t>
            </a:r>
            <a:r>
              <a:rPr b="1" lang="en" sz="1400"/>
              <a:t>Low</a:t>
            </a:r>
            <a:r>
              <a:rPr lang="en" sz="1400"/>
              <a:t> when: Atmospheric light is below the set threshold, and human presence is not detected.</a:t>
            </a:r>
            <a:endParaRPr sz="1400"/>
          </a:p>
          <a:p>
            <a:pPr indent="-317500" lvl="0" marL="457200" rtl="0" algn="l">
              <a:lnSpc>
                <a:spcPct val="115000"/>
              </a:lnSpc>
              <a:spcBef>
                <a:spcPts val="0"/>
              </a:spcBef>
              <a:spcAft>
                <a:spcPts val="0"/>
              </a:spcAft>
              <a:buSzPts val="1400"/>
              <a:buChar char="-"/>
            </a:pPr>
            <a:r>
              <a:rPr lang="en" sz="1400"/>
              <a:t>Lamp is set to </a:t>
            </a:r>
            <a:r>
              <a:rPr b="1" lang="en" sz="1400"/>
              <a:t>High</a:t>
            </a:r>
            <a:r>
              <a:rPr lang="en" sz="1400"/>
              <a:t> when: Atmospheric light is below the set threshold, and human presence is detected.</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Initial Model</a:t>
            </a:r>
            <a:endParaRPr/>
          </a:p>
        </p:txBody>
      </p:sp>
      <p:sp>
        <p:nvSpPr>
          <p:cNvPr id="166" name="Google Shape;166;p2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system will need a visible light sensor to detect visible light in the atmosphere. A lower threshold will have to be defined and compared to the output of the sensor to determine if the lamp needs to produce light.</a:t>
            </a:r>
            <a:endParaRPr/>
          </a:p>
          <a:p>
            <a:pPr indent="0" lvl="0" marL="0" rtl="0" algn="l">
              <a:spcBef>
                <a:spcPts val="1600"/>
              </a:spcBef>
              <a:spcAft>
                <a:spcPts val="0"/>
              </a:spcAft>
              <a:buNone/>
            </a:pPr>
            <a:r>
              <a:rPr lang="en"/>
              <a:t>Once atmospheric light is below this threshold, the rest of the system powers on.</a:t>
            </a:r>
            <a:endParaRPr/>
          </a:p>
          <a:p>
            <a:pPr indent="0" lvl="0" marL="0" rtl="0" algn="l">
              <a:spcBef>
                <a:spcPts val="1600"/>
              </a:spcBef>
              <a:spcAft>
                <a:spcPts val="1600"/>
              </a:spcAft>
              <a:buNone/>
            </a:pPr>
            <a:r>
              <a:rPr lang="en"/>
              <a:t>Lamps are initially set to a low level and will put out a constant amount of light, regardless of human presence. Light levels are increased when human presence is detected.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Initial Model</a:t>
            </a:r>
            <a:endParaRPr/>
          </a:p>
        </p:txBody>
      </p:sp>
      <p:sp>
        <p:nvSpPr>
          <p:cNvPr id="172" name="Google Shape;172;p2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presence is detected with the use of motion sensors. As humans walk near the lamp, these sensors output a 1-bit signal to a light level controller. </a:t>
            </a:r>
            <a:endParaRPr/>
          </a:p>
          <a:p>
            <a:pPr indent="0" lvl="0" marL="0" rtl="0" algn="l">
              <a:spcBef>
                <a:spcPts val="1600"/>
              </a:spcBef>
              <a:spcAft>
                <a:spcPts val="0"/>
              </a:spcAft>
              <a:buNone/>
            </a:pPr>
            <a:r>
              <a:rPr lang="en"/>
              <a:t>When the controller receives this signal, the accompanying lamp is set to its higher level of brightness.</a:t>
            </a:r>
            <a:endParaRPr/>
          </a:p>
          <a:p>
            <a:pPr indent="0" lvl="0" marL="0" rtl="0" algn="l">
              <a:spcBef>
                <a:spcPts val="1600"/>
              </a:spcBef>
              <a:spcAft>
                <a:spcPts val="1600"/>
              </a:spcAft>
              <a:buNone/>
            </a:pPr>
            <a:r>
              <a:rPr lang="en"/>
              <a:t>This simple model will allow us to test the capabilities of our sensors and create an effective method of human detection. Once this basic model works sufficiently well, we will be able to add functionality and increase the scope of what the system can do.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Initial Model</a:t>
            </a:r>
            <a:endParaRPr/>
          </a:p>
        </p:txBody>
      </p:sp>
      <p:sp>
        <p:nvSpPr>
          <p:cNvPr id="178" name="Google Shape;178;p3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motion sensors have a 90 degree field of view. Assuming the sensors being used have this field of view, as many as four will need to be used for any application. As little as three can be used if the light is at the edge of an open corner, as little as two can be used if the light is against a flat wall, and only one is necessary if the light is at the edge of a closed corner.</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Used - Initial Model</a:t>
            </a:r>
            <a:endParaRPr/>
          </a:p>
        </p:txBody>
      </p:sp>
      <p:sp>
        <p:nvSpPr>
          <p:cNvPr id="184" name="Google Shape;184;p31"/>
          <p:cNvSpPr txBox="1"/>
          <p:nvPr>
            <p:ph idx="1" type="body"/>
          </p:nvPr>
        </p:nvSpPr>
        <p:spPr>
          <a:xfrm>
            <a:off x="4694100" y="1919075"/>
            <a:ext cx="3999900" cy="271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Atmospheric Visible Light Sensor</a:t>
            </a:r>
            <a:r>
              <a:rPr lang="en"/>
              <a:t> - used to determine when lights are necessary</a:t>
            </a:r>
            <a:endParaRPr/>
          </a:p>
        </p:txBody>
      </p:sp>
      <p:sp>
        <p:nvSpPr>
          <p:cNvPr id="185" name="Google Shape;185;p31"/>
          <p:cNvSpPr txBox="1"/>
          <p:nvPr>
            <p:ph idx="2" type="body"/>
          </p:nvPr>
        </p:nvSpPr>
        <p:spPr>
          <a:xfrm>
            <a:off x="471900" y="1919075"/>
            <a:ext cx="3999900" cy="271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Motion Sensors</a:t>
            </a:r>
            <a:r>
              <a:rPr lang="en"/>
              <a:t> - passive infrared sensors; enough to create an effective detection field</a:t>
            </a:r>
            <a:endParaRPr/>
          </a:p>
          <a:p>
            <a:pPr indent="-317500" lvl="0" marL="457200" rtl="0" algn="l">
              <a:spcBef>
                <a:spcPts val="0"/>
              </a:spcBef>
              <a:spcAft>
                <a:spcPts val="0"/>
              </a:spcAft>
              <a:buSzPts val="1400"/>
              <a:buChar char="●"/>
            </a:pPr>
            <a:r>
              <a:rPr b="1" lang="en"/>
              <a:t>LED Lights</a:t>
            </a:r>
            <a:r>
              <a:rPr lang="en"/>
              <a:t> - for energy efficiency</a:t>
            </a:r>
            <a:endParaRPr/>
          </a:p>
          <a:p>
            <a:pPr indent="-317500" lvl="0" marL="457200" rtl="0" algn="l">
              <a:spcBef>
                <a:spcPts val="0"/>
              </a:spcBef>
              <a:spcAft>
                <a:spcPts val="0"/>
              </a:spcAft>
              <a:buSzPts val="1400"/>
              <a:buChar char="●"/>
            </a:pPr>
            <a:r>
              <a:rPr b="1" lang="en"/>
              <a:t>Light Level Controller</a:t>
            </a:r>
            <a:r>
              <a:rPr lang="en"/>
              <a:t> - likely a simple digital pulse width modulator (PWM)</a:t>
            </a:r>
            <a:endParaRPr/>
          </a:p>
          <a:p>
            <a:pPr indent="-317500" lvl="0" marL="457200" rtl="0" algn="l">
              <a:spcBef>
                <a:spcPts val="0"/>
              </a:spcBef>
              <a:spcAft>
                <a:spcPts val="0"/>
              </a:spcAft>
              <a:buSzPts val="1400"/>
              <a:buChar char="●"/>
            </a:pPr>
            <a:r>
              <a:rPr b="1" lang="en"/>
              <a:t>Power Source</a:t>
            </a:r>
            <a:r>
              <a:rPr lang="en"/>
              <a:t> - either a solar panel and battery,  connection to power grid, or simple replaceable battery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Ideas</a:t>
            </a:r>
            <a:endParaRPr/>
          </a:p>
        </p:txBody>
      </p:sp>
      <p:sp>
        <p:nvSpPr>
          <p:cNvPr id="74" name="Google Shape;74;p14"/>
          <p:cNvSpPr txBox="1"/>
          <p:nvPr>
            <p:ph idx="1" type="body"/>
          </p:nvPr>
        </p:nvSpPr>
        <p:spPr>
          <a:xfrm>
            <a:off x="746057" y="1773429"/>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Preferably something that uses visual sensors, motion sensors (Dr. Sun said he would provide us with these types of sensors)</a:t>
            </a:r>
            <a:endParaRPr/>
          </a:p>
          <a:p>
            <a:pPr indent="-342900" lvl="0" marL="457200" rtl="0" algn="l">
              <a:spcBef>
                <a:spcPts val="0"/>
              </a:spcBef>
              <a:spcAft>
                <a:spcPts val="0"/>
              </a:spcAft>
              <a:buSzPts val="1800"/>
              <a:buChar char="-"/>
            </a:pPr>
            <a:r>
              <a:rPr lang="en"/>
              <a:t>I’m thinking of a project that </a:t>
            </a:r>
            <a:endParaRPr/>
          </a:p>
          <a:p>
            <a:pPr indent="-342900" lvl="0" marL="457200" rtl="0" algn="l">
              <a:spcBef>
                <a:spcPts val="0"/>
              </a:spcBef>
              <a:spcAft>
                <a:spcPts val="0"/>
              </a:spcAft>
              <a:buSzPts val="1800"/>
              <a:buChar char="-"/>
            </a:pPr>
            <a:r>
              <a:rPr lang="en"/>
              <a:t>1-protects kids in school, like classroom security system. </a:t>
            </a:r>
            <a:endParaRPr/>
          </a:p>
          <a:p>
            <a:pPr indent="-342900" lvl="0" marL="457200" rtl="0" algn="l">
              <a:spcBef>
                <a:spcPts val="0"/>
              </a:spcBef>
              <a:spcAft>
                <a:spcPts val="0"/>
              </a:spcAft>
              <a:buSzPts val="1800"/>
              <a:buChar char="-"/>
            </a:pPr>
            <a:r>
              <a:rPr lang="en"/>
              <a:t>Or 2- something that ensure kids safety on their way home.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Additional Functionality</a:t>
            </a:r>
            <a:endParaRPr/>
          </a:p>
        </p:txBody>
      </p:sp>
      <p:sp>
        <p:nvSpPr>
          <p:cNvPr id="191" name="Google Shape;191;p32"/>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Multi-Lamp System</a:t>
            </a:r>
            <a:endParaRPr/>
          </a:p>
        </p:txBody>
      </p:sp>
      <p:pic>
        <p:nvPicPr>
          <p:cNvPr id="192" name="Google Shape;192;p32"/>
          <p:cNvPicPr preferRelativeResize="0"/>
          <p:nvPr/>
        </p:nvPicPr>
        <p:blipFill>
          <a:blip r:embed="rId3">
            <a:alphaModFix/>
          </a:blip>
          <a:stretch>
            <a:fillRect/>
          </a:stretch>
        </p:blipFill>
        <p:spPr>
          <a:xfrm>
            <a:off x="4869428" y="1343524"/>
            <a:ext cx="3930342" cy="24564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Second Model</a:t>
            </a:r>
            <a:endParaRPr/>
          </a:p>
        </p:txBody>
      </p:sp>
      <p:sp>
        <p:nvSpPr>
          <p:cNvPr id="198" name="Google Shape;198;p3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second model provides all the functionality of the first. Additionally, this model will be able to predict where targets are going, and provide light on the path ahead of the target.</a:t>
            </a:r>
            <a:endParaRPr/>
          </a:p>
          <a:p>
            <a:pPr indent="0" lvl="0" marL="0" rtl="0" algn="l">
              <a:spcBef>
                <a:spcPts val="1600"/>
              </a:spcBef>
              <a:spcAft>
                <a:spcPts val="0"/>
              </a:spcAft>
              <a:buNone/>
            </a:pPr>
            <a:r>
              <a:rPr lang="en"/>
              <a:t>This functionality will be especially useful for higher-velocity targets such as runners or bicyclists, or for anyone walking along a set path, such as through a tunnel or over a bridge.</a:t>
            </a:r>
            <a:endParaRPr/>
          </a:p>
          <a:p>
            <a:pPr indent="0" lvl="0" marL="0" rtl="0" algn="l">
              <a:spcBef>
                <a:spcPts val="1600"/>
              </a:spcBef>
              <a:spcAft>
                <a:spcPts val="1600"/>
              </a:spcAft>
              <a:buNone/>
            </a:pPr>
            <a:r>
              <a:rPr lang="en"/>
              <a:t>In this model, a group of individual lamps will have to communicate with one another to accurately predict where targets are moving.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Second Model</a:t>
            </a:r>
            <a:endParaRPr/>
          </a:p>
        </p:txBody>
      </p:sp>
      <p:sp>
        <p:nvSpPr>
          <p:cNvPr id="204" name="Google Shape;204;p3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wireless sensor network will need to be implemented to provide effective communication among a network of lamps.</a:t>
            </a:r>
            <a:endParaRPr/>
          </a:p>
          <a:p>
            <a:pPr indent="0" lvl="0" marL="0" rtl="0" algn="l">
              <a:spcBef>
                <a:spcPts val="1600"/>
              </a:spcBef>
              <a:spcAft>
                <a:spcPts val="0"/>
              </a:spcAft>
              <a:buNone/>
            </a:pPr>
            <a:r>
              <a:rPr lang="en"/>
              <a:t>Lights in a network will need to light a path at roughly the same speed its target is moving. </a:t>
            </a:r>
            <a:endParaRPr/>
          </a:p>
          <a:p>
            <a:pPr indent="0" lvl="0" marL="0" rtl="0" algn="l">
              <a:spcBef>
                <a:spcPts val="1600"/>
              </a:spcBef>
              <a:spcAft>
                <a:spcPts val="1600"/>
              </a:spcAft>
              <a:buNone/>
            </a:pPr>
            <a:r>
              <a:rPr lang="en"/>
              <a:t>Lights among the network will also need to ensure that each section of the path is illuminated before the target gets to it, and not after the target has already arrived.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Second Model</a:t>
            </a:r>
            <a:endParaRPr/>
          </a:p>
        </p:txBody>
      </p:sp>
      <p:sp>
        <p:nvSpPr>
          <p:cNvPr id="210" name="Google Shape;210;p3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Path prediction algorithms will be easy to develop for closed paths, where targets can only go in one of two directions, such as tunnels or walkways with guardrails.</a:t>
            </a:r>
            <a:endParaRPr/>
          </a:p>
          <a:p>
            <a:pPr indent="0" lvl="0" marL="0" rtl="0" algn="l">
              <a:spcBef>
                <a:spcPts val="1600"/>
              </a:spcBef>
              <a:spcAft>
                <a:spcPts val="0"/>
              </a:spcAft>
              <a:buNone/>
            </a:pPr>
            <a:r>
              <a:rPr lang="en"/>
              <a:t>For these types of paths, only speed and direction on a one-dimensional path will be needed to be taken into consideration. Since the path is one dimensional, lamps will only need to run along a straightaway, which means that lamps along the path will only need two sensors each.</a:t>
            </a:r>
            <a:endParaRPr/>
          </a:p>
          <a:p>
            <a:pPr indent="0" lvl="0" marL="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Second Model</a:t>
            </a:r>
            <a:endParaRPr/>
          </a:p>
        </p:txBody>
      </p:sp>
      <p:sp>
        <p:nvSpPr>
          <p:cNvPr id="216" name="Google Shape;216;p3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order in which the two sensors are triggered as the target moves along the path will be able to determine the direction in which the target is going. The rate at which the target enters and exits the field of view of the sensor would provide a sufficient measurement of speed. To calculate this value, an additional timer will need to be used.</a:t>
            </a:r>
            <a:endParaRPr/>
          </a:p>
          <a:p>
            <a:pPr indent="0" lvl="0" marL="0" rtl="0" algn="l">
              <a:spcBef>
                <a:spcPts val="1600"/>
              </a:spcBef>
              <a:spcAft>
                <a:spcPts val="1600"/>
              </a:spcAft>
              <a:buNone/>
            </a:pPr>
            <a:r>
              <a:rPr lang="en"/>
              <a:t>Lamps at corners along closed paths, where only one motion sensor is necessary, will be able to calculate speed using the same method described above. Since the lamp is at a closed corner, any immediately adjacent lamps will likely need to be lit, so direction does not need to be calculated.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Second Model</a:t>
            </a:r>
            <a:endParaRPr/>
          </a:p>
        </p:txBody>
      </p:sp>
      <p:sp>
        <p:nvSpPr>
          <p:cNvPr id="222" name="Google Shape;222;p3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lamps that are not on closed paths, direction will not be one-dimensional, so speed and direction will not be calculated using the same method.</a:t>
            </a:r>
            <a:endParaRPr/>
          </a:p>
          <a:p>
            <a:pPr indent="0" lvl="0" marL="0" rtl="0" algn="l">
              <a:spcBef>
                <a:spcPts val="1600"/>
              </a:spcBef>
              <a:spcAft>
                <a:spcPts val="1600"/>
              </a:spcAft>
              <a:buNone/>
            </a:pPr>
            <a:r>
              <a:rPr lang="en"/>
              <a:t>Methods for measuring velocity using motion sensors exist today, and many of these methods provide accurate results. Further research will be needed to adapt current methods of velocity measurement or develop new ones to fit with this application.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Used - Second Model</a:t>
            </a:r>
            <a:endParaRPr/>
          </a:p>
        </p:txBody>
      </p:sp>
      <p:sp>
        <p:nvSpPr>
          <p:cNvPr id="228" name="Google Shape;228;p38"/>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Additional Tech</a:t>
            </a:r>
            <a:r>
              <a:rPr lang="en"/>
              <a:t> - Second Model:</a:t>
            </a:r>
            <a:endParaRPr/>
          </a:p>
          <a:p>
            <a:pPr indent="-317500" lvl="0" marL="457200" rtl="0" algn="l">
              <a:spcBef>
                <a:spcPts val="1600"/>
              </a:spcBef>
              <a:spcAft>
                <a:spcPts val="0"/>
              </a:spcAft>
              <a:buSzPts val="1400"/>
              <a:buChar char="●"/>
            </a:pPr>
            <a:r>
              <a:rPr b="1" lang="en"/>
              <a:t>Additional Timer</a:t>
            </a:r>
            <a:r>
              <a:rPr lang="en"/>
              <a:t> - for calculations of velocity</a:t>
            </a:r>
            <a:endParaRPr/>
          </a:p>
          <a:p>
            <a:pPr indent="-317500" lvl="0" marL="457200" rtl="0" algn="l">
              <a:spcBef>
                <a:spcPts val="0"/>
              </a:spcBef>
              <a:spcAft>
                <a:spcPts val="0"/>
              </a:spcAft>
              <a:buSzPts val="1400"/>
              <a:buChar char="●"/>
            </a:pPr>
            <a:r>
              <a:rPr b="1" lang="en"/>
              <a:t>Technology to enable communication among different lamps</a:t>
            </a:r>
            <a:r>
              <a:rPr lang="en"/>
              <a:t> - should include way to send and receive data to other lamps</a:t>
            </a:r>
            <a:endParaRPr/>
          </a:p>
        </p:txBody>
      </p:sp>
      <p:sp>
        <p:nvSpPr>
          <p:cNvPr id="229" name="Google Shape;229;p38"/>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Additional Functionality</a:t>
            </a:r>
            <a:endParaRPr/>
          </a:p>
        </p:txBody>
      </p:sp>
      <p:sp>
        <p:nvSpPr>
          <p:cNvPr id="235" name="Google Shape;235;p3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Ability to sense cars and other transportation vehicles</a:t>
            </a:r>
            <a:endParaRPr/>
          </a:p>
        </p:txBody>
      </p:sp>
      <p:pic>
        <p:nvPicPr>
          <p:cNvPr id="236" name="Google Shape;236;p39"/>
          <p:cNvPicPr preferRelativeResize="0"/>
          <p:nvPr/>
        </p:nvPicPr>
        <p:blipFill>
          <a:blip r:embed="rId3">
            <a:alphaModFix/>
          </a:blip>
          <a:stretch>
            <a:fillRect/>
          </a:stretch>
        </p:blipFill>
        <p:spPr>
          <a:xfrm>
            <a:off x="5802825" y="2779475"/>
            <a:ext cx="2960968" cy="2220726"/>
          </a:xfrm>
          <a:prstGeom prst="rect">
            <a:avLst/>
          </a:prstGeom>
          <a:noFill/>
          <a:ln>
            <a:noFill/>
          </a:ln>
        </p:spPr>
      </p:pic>
      <p:pic>
        <p:nvPicPr>
          <p:cNvPr id="237" name="Google Shape;237;p39"/>
          <p:cNvPicPr preferRelativeResize="0"/>
          <p:nvPr/>
        </p:nvPicPr>
        <p:blipFill>
          <a:blip r:embed="rId4">
            <a:alphaModFix/>
          </a:blip>
          <a:stretch>
            <a:fillRect/>
          </a:stretch>
        </p:blipFill>
        <p:spPr>
          <a:xfrm>
            <a:off x="4772275" y="217975"/>
            <a:ext cx="3253139" cy="2220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Third Model</a:t>
            </a:r>
            <a:endParaRPr/>
          </a:p>
        </p:txBody>
      </p:sp>
      <p:sp>
        <p:nvSpPr>
          <p:cNvPr id="243" name="Google Shape;243;p4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third model includes all of the functionality of the previous two models, as well as the ability to detect transportation vehicles, such as cars, trains, motorcycles, and ATV’s.</a:t>
            </a:r>
            <a:endParaRPr/>
          </a:p>
          <a:p>
            <a:pPr indent="0" lvl="0" marL="0" rtl="0" algn="l">
              <a:spcBef>
                <a:spcPts val="1600"/>
              </a:spcBef>
              <a:spcAft>
                <a:spcPts val="1600"/>
              </a:spcAft>
              <a:buNone/>
            </a:pPr>
            <a:r>
              <a:rPr lang="en"/>
              <a:t>The first two models use passive infrared sensors to detect humans and other living things as they come near our lamps. If all transportation vehicles involved give off ample amounts of infrared light, then the previous model will be sufficient. If not, then visible light sensors will need to be used.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Third Model</a:t>
            </a:r>
            <a:endParaRPr/>
          </a:p>
        </p:txBody>
      </p:sp>
      <p:sp>
        <p:nvSpPr>
          <p:cNvPr id="249" name="Google Shape;249;p4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Visible light sensors are able to detect objects that do not radiate infrared light. These sensors are more costly, and require more resources than motion sensors to operate.</a:t>
            </a:r>
            <a:endParaRPr/>
          </a:p>
          <a:p>
            <a:pPr indent="0" lvl="0" marL="0" rtl="0" algn="l">
              <a:spcBef>
                <a:spcPts val="1600"/>
              </a:spcBef>
              <a:spcAft>
                <a:spcPts val="1600"/>
              </a:spcAft>
              <a:buNone/>
            </a:pPr>
            <a:r>
              <a:rPr lang="en"/>
              <a:t>Visible light sensors will be used to give similar results as motion sensors, which is the simple presence of something. This means these sensors can be implemented the same way as our motion sensors.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Motion/Visible Light Activated Street Lamps</a:t>
            </a:r>
            <a:endParaRPr/>
          </a:p>
        </p:txBody>
      </p:sp>
      <p:sp>
        <p:nvSpPr>
          <p:cNvPr id="80" name="Google Shape;80;p15"/>
          <p:cNvSpPr txBox="1"/>
          <p:nvPr>
            <p:ph idx="1" type="body"/>
          </p:nvPr>
        </p:nvSpPr>
        <p:spPr>
          <a:xfrm>
            <a:off x="336600" y="1900350"/>
            <a:ext cx="8470800" cy="3149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sz="1000"/>
              <a:t>(Based on idea for ensuring kids safety on way home - subset of broader public safety field)</a:t>
            </a:r>
            <a:endParaRPr sz="1000"/>
          </a:p>
          <a:p>
            <a:pPr indent="-292100" lvl="0" marL="457200" rtl="0" algn="l">
              <a:spcBef>
                <a:spcPts val="0"/>
              </a:spcBef>
              <a:spcAft>
                <a:spcPts val="0"/>
              </a:spcAft>
              <a:buSzPts val="1000"/>
              <a:buChar char="●"/>
            </a:pPr>
            <a:r>
              <a:rPr lang="en" sz="1000"/>
              <a:t>Street lamps activated/controlled by lack of light and presence of person or living thing nearby. </a:t>
            </a:r>
            <a:endParaRPr sz="1000"/>
          </a:p>
          <a:p>
            <a:pPr indent="-292100" lvl="1" marL="914400" rtl="0" algn="l">
              <a:spcBef>
                <a:spcPts val="0"/>
              </a:spcBef>
              <a:spcAft>
                <a:spcPts val="0"/>
              </a:spcAft>
              <a:buSzPts val="1000"/>
              <a:buChar char="○"/>
            </a:pPr>
            <a:r>
              <a:rPr lang="en" sz="1000"/>
              <a:t>Saves energy; allows easier detection of living things nearby, and therefore more public safety</a:t>
            </a:r>
            <a:endParaRPr sz="1000"/>
          </a:p>
          <a:p>
            <a:pPr indent="-292100" lvl="1" marL="914400" rtl="0" algn="l">
              <a:spcBef>
                <a:spcPts val="0"/>
              </a:spcBef>
              <a:spcAft>
                <a:spcPts val="0"/>
              </a:spcAft>
              <a:buSzPts val="1000"/>
              <a:buChar char="○"/>
            </a:pPr>
            <a:r>
              <a:rPr lang="en" sz="1000"/>
              <a:t>Uses light sensor to detect presence of light in atmosphere and motion sensor to detect presence of living things nearby.</a:t>
            </a:r>
            <a:endParaRPr sz="1000"/>
          </a:p>
          <a:p>
            <a:pPr indent="-292100" lvl="1" marL="914400" rtl="0" algn="l">
              <a:spcBef>
                <a:spcPts val="0"/>
              </a:spcBef>
              <a:spcAft>
                <a:spcPts val="0"/>
              </a:spcAft>
              <a:buSzPts val="1000"/>
              <a:buChar char="○"/>
            </a:pPr>
            <a:r>
              <a:rPr lang="en" sz="1000"/>
              <a:t>Can make use of visible light sensor to detect things like cars</a:t>
            </a:r>
            <a:endParaRPr sz="1000"/>
          </a:p>
          <a:p>
            <a:pPr indent="-292100" lvl="1" marL="914400" rtl="0" algn="l">
              <a:spcBef>
                <a:spcPts val="0"/>
              </a:spcBef>
              <a:spcAft>
                <a:spcPts val="0"/>
              </a:spcAft>
              <a:buSzPts val="1000"/>
              <a:buChar char="○"/>
            </a:pPr>
            <a:r>
              <a:rPr lang="en" sz="1000"/>
              <a:t>Lamp powered at low level when it is dark outside (light sensor is below threshold), outputs more power when person/living thing is near lamp (motion sensor detects something) and possibly when car or moving object goes by (visible light sensor detects something). Lamp is off in all other conditions</a:t>
            </a:r>
            <a:endParaRPr sz="1000"/>
          </a:p>
          <a:p>
            <a:pPr indent="-292100" lvl="1" marL="914400" rtl="0" algn="l">
              <a:spcBef>
                <a:spcPts val="0"/>
              </a:spcBef>
              <a:spcAft>
                <a:spcPts val="0"/>
              </a:spcAft>
              <a:buSzPts val="1000"/>
              <a:buChar char="○"/>
            </a:pPr>
            <a:r>
              <a:rPr lang="en" sz="1000"/>
              <a:t>Something similar to this: </a:t>
            </a:r>
            <a:r>
              <a:rPr lang="en" sz="1000" u="sng">
                <a:solidFill>
                  <a:schemeClr val="hlink"/>
                </a:solidFill>
                <a:hlinkClick r:id="rId3"/>
              </a:rPr>
              <a:t>https://www.youtube.com/watch?v=X9y2k5CjsA8</a:t>
            </a:r>
            <a:r>
              <a:rPr lang="en" sz="1000"/>
              <a:t> </a:t>
            </a:r>
            <a:endParaRPr sz="1000"/>
          </a:p>
          <a:p>
            <a:pPr indent="-292100" lvl="1" marL="914400" rtl="0" algn="l">
              <a:spcBef>
                <a:spcPts val="0"/>
              </a:spcBef>
              <a:spcAft>
                <a:spcPts val="0"/>
              </a:spcAft>
              <a:buSzPts val="1000"/>
              <a:buChar char="○"/>
            </a:pPr>
            <a:r>
              <a:rPr lang="en" sz="1000"/>
              <a:t>Can be expanded to other existing public commodities, or to things like air conditioning</a:t>
            </a:r>
            <a:endParaRPr sz="1000"/>
          </a:p>
          <a:p>
            <a:pPr indent="-292100" lvl="1" marL="914400" rtl="0" algn="l">
              <a:spcBef>
                <a:spcPts val="0"/>
              </a:spcBef>
              <a:spcAft>
                <a:spcPts val="0"/>
              </a:spcAft>
              <a:buClr>
                <a:srgbClr val="FF0000"/>
              </a:buClr>
              <a:buSzPts val="1000"/>
              <a:buChar char="○"/>
            </a:pPr>
            <a:r>
              <a:rPr lang="en" sz="1000">
                <a:solidFill>
                  <a:srgbClr val="FF0000"/>
                </a:solidFill>
              </a:rPr>
              <a:t>information like human and vehicle traffic are gathered and weekly report it to the city so decisions on improving streets safety and public facilities according to the data gathered can be made. </a:t>
            </a:r>
            <a:endParaRPr sz="1000">
              <a:solidFill>
                <a:srgbClr val="FF0000"/>
              </a:solidFill>
            </a:endParaRPr>
          </a:p>
          <a:p>
            <a:pPr indent="-292100" lvl="1" marL="914400" rtl="0" algn="l">
              <a:spcBef>
                <a:spcPts val="0"/>
              </a:spcBef>
              <a:spcAft>
                <a:spcPts val="0"/>
              </a:spcAft>
              <a:buClr>
                <a:srgbClr val="FF0000"/>
              </a:buClr>
              <a:buSzPts val="1000"/>
              <a:buChar char="○"/>
            </a:pPr>
            <a:r>
              <a:rPr lang="en" sz="1000">
                <a:solidFill>
                  <a:srgbClr val="FF0000"/>
                </a:solidFill>
              </a:rPr>
              <a:t>Examples for public facilities could be like, street rest bench. Improving safety like 1-making specific sides for bicycles when  high bicycles activity is detected in some areas. 2-monitoring human activity at night in some areas for safety purposes..  </a:t>
            </a:r>
            <a:endParaRPr sz="1000">
              <a:solidFill>
                <a:srgbClr val="FF0000"/>
              </a:solidFill>
            </a:endParaRPr>
          </a:p>
          <a:p>
            <a:pPr indent="-292100" lvl="1" marL="914400" rtl="0" algn="l">
              <a:spcBef>
                <a:spcPts val="0"/>
              </a:spcBef>
              <a:spcAft>
                <a:spcPts val="0"/>
              </a:spcAft>
              <a:buClr>
                <a:srgbClr val="FF0000"/>
              </a:buClr>
              <a:buSzPts val="1000"/>
              <a:buChar char="○"/>
            </a:pPr>
            <a:r>
              <a:rPr lang="en" sz="1000">
                <a:solidFill>
                  <a:srgbClr val="FF0000"/>
                </a:solidFill>
              </a:rPr>
              <a:t>Reporting the police when heavy traffic is an issue.  </a:t>
            </a:r>
            <a:endParaRPr sz="1000">
              <a:solidFill>
                <a:srgbClr val="FF0000"/>
              </a:solidFill>
            </a:endParaRPr>
          </a:p>
          <a:p>
            <a:pPr indent="-292100" lvl="1" marL="914400" rtl="0" algn="l">
              <a:spcBef>
                <a:spcPts val="0"/>
              </a:spcBef>
              <a:spcAft>
                <a:spcPts val="0"/>
              </a:spcAft>
              <a:buClr>
                <a:srgbClr val="4A86E8"/>
              </a:buClr>
              <a:buSzPts val="1000"/>
              <a:buChar char="○"/>
            </a:pPr>
            <a:r>
              <a:rPr lang="en" sz="1000">
                <a:solidFill>
                  <a:srgbClr val="FF0000"/>
                </a:solidFill>
              </a:rPr>
              <a:t>Wild Animal activity can be send to wild animal control to ensure the safety of nearby houses</a:t>
            </a:r>
            <a:r>
              <a:rPr lang="en" sz="1000">
                <a:solidFill>
                  <a:srgbClr val="4A86E8"/>
                </a:solidFill>
              </a:rPr>
              <a:t>.</a:t>
            </a:r>
            <a:endParaRPr sz="1000">
              <a:solidFill>
                <a:srgbClr val="4A86E8"/>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Used - Third Model</a:t>
            </a:r>
            <a:endParaRPr/>
          </a:p>
        </p:txBody>
      </p:sp>
      <p:sp>
        <p:nvSpPr>
          <p:cNvPr id="255" name="Google Shape;255;p42"/>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Additional Tech</a:t>
            </a:r>
            <a:r>
              <a:rPr lang="en"/>
              <a:t> - Third Model</a:t>
            </a:r>
            <a:endParaRPr/>
          </a:p>
          <a:p>
            <a:pPr indent="-317500" lvl="0" marL="457200" rtl="0" algn="l">
              <a:spcBef>
                <a:spcPts val="1600"/>
              </a:spcBef>
              <a:spcAft>
                <a:spcPts val="0"/>
              </a:spcAft>
              <a:buSzPts val="1400"/>
              <a:buChar char="●"/>
            </a:pPr>
            <a:r>
              <a:rPr b="1" lang="en"/>
              <a:t>Visible Light Sensors</a:t>
            </a:r>
            <a:r>
              <a:rPr lang="en"/>
              <a:t> - for the detection of non-living things</a:t>
            </a:r>
            <a:endParaRPr/>
          </a:p>
        </p:txBody>
      </p:sp>
      <p:sp>
        <p:nvSpPr>
          <p:cNvPr id="256" name="Google Shape;256;p42"/>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Additional Functionality</a:t>
            </a:r>
            <a:endParaRPr/>
          </a:p>
        </p:txBody>
      </p:sp>
      <p:sp>
        <p:nvSpPr>
          <p:cNvPr id="262" name="Google Shape;262;p43"/>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Ability to obtain information about targets</a:t>
            </a:r>
            <a:endParaRPr/>
          </a:p>
        </p:txBody>
      </p:sp>
      <p:pic>
        <p:nvPicPr>
          <p:cNvPr id="263" name="Google Shape;263;p43"/>
          <p:cNvPicPr preferRelativeResize="0"/>
          <p:nvPr/>
        </p:nvPicPr>
        <p:blipFill>
          <a:blip r:embed="rId3">
            <a:alphaModFix/>
          </a:blip>
          <a:stretch>
            <a:fillRect/>
          </a:stretch>
        </p:blipFill>
        <p:spPr>
          <a:xfrm>
            <a:off x="5817888" y="3000625"/>
            <a:ext cx="2714625" cy="1685925"/>
          </a:xfrm>
          <a:prstGeom prst="rect">
            <a:avLst/>
          </a:prstGeom>
          <a:noFill/>
          <a:ln>
            <a:noFill/>
          </a:ln>
        </p:spPr>
      </p:pic>
      <p:pic>
        <p:nvPicPr>
          <p:cNvPr id="264" name="Google Shape;264;p43"/>
          <p:cNvPicPr preferRelativeResize="0"/>
          <p:nvPr/>
        </p:nvPicPr>
        <p:blipFill>
          <a:blip r:embed="rId4">
            <a:alphaModFix/>
          </a:blip>
          <a:stretch>
            <a:fillRect/>
          </a:stretch>
        </p:blipFill>
        <p:spPr>
          <a:xfrm>
            <a:off x="4805650" y="509700"/>
            <a:ext cx="3895550" cy="19902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Description - Fourth Model</a:t>
            </a:r>
            <a:endParaRPr/>
          </a:p>
        </p:txBody>
      </p:sp>
      <p:sp>
        <p:nvSpPr>
          <p:cNvPr id="270" name="Google Shape;270;p4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model contains all of the functionality of the first two models, but not necessarily the third. It also includes the capability of sensors to detect and record the attributes of targets.</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Used - Summary</a:t>
            </a:r>
            <a:endParaRPr/>
          </a:p>
        </p:txBody>
      </p:sp>
      <p:sp>
        <p:nvSpPr>
          <p:cNvPr id="276" name="Google Shape;276;p45"/>
          <p:cNvSpPr txBox="1"/>
          <p:nvPr>
            <p:ph idx="1" type="body"/>
          </p:nvPr>
        </p:nvSpPr>
        <p:spPr>
          <a:xfrm>
            <a:off x="46941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1600"/>
              </a:spcBef>
              <a:spcAft>
                <a:spcPts val="0"/>
              </a:spcAft>
              <a:buSzPts val="1400"/>
              <a:buChar char="●"/>
            </a:pPr>
            <a:r>
              <a:rPr b="1" lang="en"/>
              <a:t>Atmospheric Visible Light Sensor</a:t>
            </a:r>
            <a:r>
              <a:rPr lang="en"/>
              <a:t> - used to determine when lights are necessary</a:t>
            </a:r>
            <a:endParaRPr/>
          </a:p>
        </p:txBody>
      </p:sp>
      <p:sp>
        <p:nvSpPr>
          <p:cNvPr id="277" name="Google Shape;277;p45"/>
          <p:cNvSpPr txBox="1"/>
          <p:nvPr>
            <p:ph idx="2"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Necessary tech - Initial Model</a:t>
            </a:r>
            <a:endParaRPr b="1"/>
          </a:p>
          <a:p>
            <a:pPr indent="-317500" lvl="0" marL="457200" rtl="0" algn="l">
              <a:spcBef>
                <a:spcPts val="1600"/>
              </a:spcBef>
              <a:spcAft>
                <a:spcPts val="0"/>
              </a:spcAft>
              <a:buSzPts val="1400"/>
              <a:buChar char="●"/>
            </a:pPr>
            <a:r>
              <a:rPr b="1" lang="en"/>
              <a:t>Motion Sensors</a:t>
            </a:r>
            <a:r>
              <a:rPr lang="en"/>
              <a:t> - passive infrared sensors; enough to create effective detection field</a:t>
            </a:r>
            <a:endParaRPr/>
          </a:p>
          <a:p>
            <a:pPr indent="-317500" lvl="0" marL="457200" rtl="0" algn="l">
              <a:spcBef>
                <a:spcPts val="0"/>
              </a:spcBef>
              <a:spcAft>
                <a:spcPts val="0"/>
              </a:spcAft>
              <a:buSzPts val="1400"/>
              <a:buChar char="●"/>
            </a:pPr>
            <a:r>
              <a:rPr b="1" lang="en"/>
              <a:t>LED Lights</a:t>
            </a:r>
            <a:r>
              <a:rPr lang="en"/>
              <a:t> - for energy efficiency</a:t>
            </a:r>
            <a:endParaRPr/>
          </a:p>
          <a:p>
            <a:pPr indent="-317500" lvl="0" marL="457200" rtl="0" algn="l">
              <a:spcBef>
                <a:spcPts val="0"/>
              </a:spcBef>
              <a:spcAft>
                <a:spcPts val="0"/>
              </a:spcAft>
              <a:buSzPts val="1400"/>
              <a:buChar char="●"/>
            </a:pPr>
            <a:r>
              <a:rPr b="1" lang="en"/>
              <a:t>Light Level Controller</a:t>
            </a:r>
            <a:r>
              <a:rPr lang="en"/>
              <a:t> - likely a simple digital pulse width modulator (PWM)</a:t>
            </a:r>
            <a:endParaRPr/>
          </a:p>
          <a:p>
            <a:pPr indent="-317500" lvl="0" marL="457200" rtl="0" algn="l">
              <a:spcBef>
                <a:spcPts val="0"/>
              </a:spcBef>
              <a:spcAft>
                <a:spcPts val="0"/>
              </a:spcAft>
              <a:buSzPts val="1400"/>
              <a:buChar char="●"/>
            </a:pPr>
            <a:r>
              <a:rPr b="1" lang="en"/>
              <a:t>Power Source</a:t>
            </a:r>
            <a:r>
              <a:rPr lang="en"/>
              <a:t> - either a solar panel and battery,  connection to power grid, or simple replaceable battery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Used</a:t>
            </a:r>
            <a:endParaRPr/>
          </a:p>
        </p:txBody>
      </p:sp>
      <p:sp>
        <p:nvSpPr>
          <p:cNvPr id="283" name="Google Shape;283;p46"/>
          <p:cNvSpPr txBox="1"/>
          <p:nvPr>
            <p:ph idx="1" type="body"/>
          </p:nvPr>
        </p:nvSpPr>
        <p:spPr>
          <a:xfrm>
            <a:off x="46941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Supplementary tech</a:t>
            </a:r>
            <a:endParaRPr/>
          </a:p>
          <a:p>
            <a:pPr indent="-317500" lvl="0" marL="457200" rtl="0" algn="l">
              <a:spcBef>
                <a:spcPts val="1600"/>
              </a:spcBef>
              <a:spcAft>
                <a:spcPts val="0"/>
              </a:spcAft>
              <a:buSzPts val="1400"/>
              <a:buChar char="●"/>
            </a:pPr>
            <a:r>
              <a:rPr b="1" lang="en"/>
              <a:t>Visible Light Sensor</a:t>
            </a:r>
            <a:r>
              <a:rPr lang="en"/>
              <a:t> - for detection of non-living entities, useful for detection of cars and other high-velocity objects</a:t>
            </a:r>
            <a:endParaRPr/>
          </a:p>
          <a:p>
            <a:pPr indent="-317500" lvl="0" marL="457200" rtl="0" algn="l">
              <a:spcBef>
                <a:spcPts val="0"/>
              </a:spcBef>
              <a:spcAft>
                <a:spcPts val="0"/>
              </a:spcAft>
              <a:buSzPts val="1400"/>
              <a:buChar char="●"/>
            </a:pPr>
            <a:r>
              <a:rPr b="1" lang="en"/>
              <a:t>Memory Storage Device</a:t>
            </a:r>
            <a:r>
              <a:rPr lang="en"/>
              <a:t> - for long-term storage of information</a:t>
            </a:r>
            <a:endParaRPr/>
          </a:p>
        </p:txBody>
      </p:sp>
      <p:sp>
        <p:nvSpPr>
          <p:cNvPr id="284" name="Google Shape;284;p46"/>
          <p:cNvSpPr txBox="1"/>
          <p:nvPr>
            <p:ph idx="2"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Additional tech</a:t>
            </a:r>
            <a:endParaRPr b="1"/>
          </a:p>
          <a:p>
            <a:pPr indent="-317500" lvl="0" marL="457200" rtl="0" algn="l">
              <a:spcBef>
                <a:spcPts val="1600"/>
              </a:spcBef>
              <a:spcAft>
                <a:spcPts val="0"/>
              </a:spcAft>
              <a:buSzPts val="1400"/>
              <a:buChar char="●"/>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Possible Future Improvements</a:t>
            </a:r>
            <a:endParaRPr/>
          </a:p>
        </p:txBody>
      </p:sp>
      <p:sp>
        <p:nvSpPr>
          <p:cNvPr id="290" name="Google Shape;290;p4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a:t>Data gathered by the system could be a great reference to enhance public services and safety. </a:t>
            </a:r>
            <a:endParaRPr/>
          </a:p>
          <a:p>
            <a:pPr indent="-342900" lvl="0" marL="457200" rtl="0" algn="l">
              <a:lnSpc>
                <a:spcPct val="100000"/>
              </a:lnSpc>
              <a:spcBef>
                <a:spcPts val="0"/>
              </a:spcBef>
              <a:spcAft>
                <a:spcPts val="0"/>
              </a:spcAft>
              <a:buSzPts val="1800"/>
              <a:buChar char="●"/>
            </a:pPr>
            <a:r>
              <a:rPr lang="en"/>
              <a:t>Could be a data base for wildlife activity in residential areas in order to improve safety.  </a:t>
            </a:r>
            <a:endParaRPr/>
          </a:p>
          <a:p>
            <a:pPr indent="-342900" lvl="0" marL="457200" rtl="0" algn="l">
              <a:lnSpc>
                <a:spcPct val="100000"/>
              </a:lnSpc>
              <a:spcBef>
                <a:spcPts val="0"/>
              </a:spcBef>
              <a:spcAft>
                <a:spcPts val="0"/>
              </a:spcAft>
              <a:buSzPts val="1800"/>
              <a:buChar char="●"/>
            </a:pPr>
            <a:r>
              <a:rPr lang="en"/>
              <a:t>The system could be a part of a bigger network like smart city system.</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Energy Efficiency Implications</a:t>
            </a:r>
            <a:endParaRPr/>
          </a:p>
        </p:txBody>
      </p:sp>
      <p:sp>
        <p:nvSpPr>
          <p:cNvPr id="296" name="Google Shape;296;p4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Environmental</a:t>
            </a:r>
            <a:endParaRPr/>
          </a:p>
          <a:p>
            <a:pPr indent="-304800" lvl="1" marL="914400" rtl="0" algn="l">
              <a:spcBef>
                <a:spcPts val="0"/>
              </a:spcBef>
              <a:spcAft>
                <a:spcPts val="0"/>
              </a:spcAft>
              <a:buSzPts val="1200"/>
              <a:buChar char="○"/>
            </a:pPr>
            <a:r>
              <a:rPr lang="en" sz="1200"/>
              <a:t>Most of the power comes from nonrenewable sources. According to EIA, commercial and institutional buildings and public street and highway lighting consumed about 258 billion kWh for lighting in 2015. So, the system will help reduce energy consumption and also use clean energy to save the environment.. </a:t>
            </a:r>
            <a:endParaRPr sz="1200"/>
          </a:p>
          <a:p>
            <a:pPr indent="-342900" lvl="0" marL="457200" rtl="0" algn="l">
              <a:spcBef>
                <a:spcPts val="0"/>
              </a:spcBef>
              <a:spcAft>
                <a:spcPts val="0"/>
              </a:spcAft>
              <a:buSzPts val="1800"/>
              <a:buChar char="●"/>
            </a:pPr>
            <a:r>
              <a:rPr lang="en"/>
              <a:t>Economic </a:t>
            </a:r>
            <a:endParaRPr/>
          </a:p>
          <a:p>
            <a:pPr indent="-317500" lvl="1" marL="914400" rtl="0" algn="l">
              <a:spcBef>
                <a:spcPts val="0"/>
              </a:spcBef>
              <a:spcAft>
                <a:spcPts val="0"/>
              </a:spcAft>
              <a:buSzPts val="1400"/>
              <a:buChar char="○"/>
            </a:pPr>
            <a:r>
              <a:rPr lang="en" sz="1400"/>
              <a:t>Spending less on energy led to more investments on other sectors creating more jobs.</a:t>
            </a:r>
            <a:endParaRPr sz="1400"/>
          </a:p>
          <a:p>
            <a:pPr indent="-317500" lvl="1" marL="914400" rtl="0" algn="l">
              <a:spcBef>
                <a:spcPts val="0"/>
              </a:spcBef>
              <a:spcAft>
                <a:spcPts val="0"/>
              </a:spcAft>
              <a:buSzPts val="1400"/>
              <a:buChar char="○"/>
            </a:pPr>
            <a:r>
              <a:t/>
            </a:r>
            <a:endParaRPr/>
          </a:p>
          <a:p>
            <a:pPr indent="0" lvl="0" marL="0" rtl="0" algn="l">
              <a:spcBef>
                <a:spcPts val="1600"/>
              </a:spcBef>
              <a:spcAft>
                <a:spcPts val="16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Public Safety Implications</a:t>
            </a:r>
            <a:endParaRPr/>
          </a:p>
        </p:txBody>
      </p:sp>
      <p:sp>
        <p:nvSpPr>
          <p:cNvPr id="302" name="Google Shape;302;p49"/>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Current methods of energy usage reduction involve shutting off public lights for extended periods of time. This creates a public safety hazard.</a:t>
            </a:r>
            <a:endParaRPr/>
          </a:p>
        </p:txBody>
      </p:sp>
      <p:sp>
        <p:nvSpPr>
          <p:cNvPr id="303" name="Google Shape;303;p49"/>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proposed system is meant to provide proper illumination of various types of walkways and other thoroughfares. </a:t>
            </a:r>
            <a:endParaRPr/>
          </a:p>
          <a:p>
            <a:pPr indent="0" lvl="0" marL="0" rtl="0" algn="l">
              <a:spcBef>
                <a:spcPts val="1600"/>
              </a:spcBef>
              <a:spcAft>
                <a:spcPts val="1600"/>
              </a:spcAft>
              <a:buNone/>
            </a:pPr>
            <a:r>
              <a:rPr lang="en"/>
              <a:t>The system would also serve as a way of signaling human or wildlife activity to anyone using said roadways or thoroughfares.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Topics Involved</a:t>
            </a:r>
            <a:endParaRPr/>
          </a:p>
        </p:txBody>
      </p:sp>
      <p:sp>
        <p:nvSpPr>
          <p:cNvPr id="309" name="Google Shape;309;p50"/>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310" name="Google Shape;310;p5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project is useful for a number of purposes, such as:</a:t>
            </a:r>
            <a:endParaRPr/>
          </a:p>
          <a:p>
            <a:pPr indent="-342900" lvl="0" marL="457200" rtl="0" algn="l">
              <a:spcBef>
                <a:spcPts val="1600"/>
              </a:spcBef>
              <a:spcAft>
                <a:spcPts val="0"/>
              </a:spcAft>
              <a:buSzPts val="1800"/>
              <a:buChar char="●"/>
            </a:pPr>
            <a:r>
              <a:rPr lang="en"/>
              <a:t>Human detection</a:t>
            </a:r>
            <a:endParaRPr/>
          </a:p>
          <a:p>
            <a:pPr indent="-342900" lvl="0" marL="457200" rtl="0" algn="l">
              <a:spcBef>
                <a:spcPts val="0"/>
              </a:spcBef>
              <a:spcAft>
                <a:spcPts val="0"/>
              </a:spcAft>
              <a:buSzPts val="1800"/>
              <a:buChar char="●"/>
            </a:pPr>
            <a:r>
              <a:rPr lang="en"/>
              <a:t>Human tracking</a:t>
            </a:r>
            <a:endParaRPr/>
          </a:p>
          <a:p>
            <a:pPr indent="-342900" lvl="0" marL="457200" rtl="0" algn="l">
              <a:spcBef>
                <a:spcPts val="0"/>
              </a:spcBef>
              <a:spcAft>
                <a:spcPts val="0"/>
              </a:spcAft>
              <a:buSzPts val="1800"/>
              <a:buChar char="●"/>
            </a:pPr>
            <a:r>
              <a:rPr lang="en"/>
              <a:t>Human localization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 Detection</a:t>
            </a:r>
            <a:endParaRPr/>
          </a:p>
        </p:txBody>
      </p:sp>
      <p:sp>
        <p:nvSpPr>
          <p:cNvPr id="316" name="Google Shape;316;p5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detection is the primary function of this system.</a:t>
            </a:r>
            <a:endParaRPr/>
          </a:p>
          <a:p>
            <a:pPr indent="0" lvl="0" marL="0" rtl="0" algn="l">
              <a:spcBef>
                <a:spcPts val="1600"/>
              </a:spcBef>
              <a:spcAft>
                <a:spcPts val="1600"/>
              </a:spcAft>
              <a:buNone/>
            </a:pPr>
            <a:r>
              <a:rPr lang="en"/>
              <a:t>Motion sensors detect the presence of humans or other living things and adjust light levels accordingly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Street Lamp idea cont.</a:t>
            </a:r>
            <a:endParaRPr/>
          </a:p>
        </p:txBody>
      </p:sp>
      <p:sp>
        <p:nvSpPr>
          <p:cNvPr id="86" name="Google Shape;86;p16"/>
          <p:cNvSpPr txBox="1"/>
          <p:nvPr>
            <p:ph idx="1" type="body"/>
          </p:nvPr>
        </p:nvSpPr>
        <p:spPr>
          <a:xfrm>
            <a:off x="471900" y="1919075"/>
            <a:ext cx="8222100" cy="3224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System is helpful for high-velocity object sensing (cars, trains, etc.) - sensors can anticipate where something will travel and light lamps in advance</a:t>
            </a:r>
            <a:endParaRPr sz="1200"/>
          </a:p>
          <a:p>
            <a:pPr indent="-304800" lvl="0" marL="457200" rtl="0" algn="l">
              <a:spcBef>
                <a:spcPts val="0"/>
              </a:spcBef>
              <a:spcAft>
                <a:spcPts val="0"/>
              </a:spcAft>
              <a:buSzPts val="1200"/>
              <a:buChar char="●"/>
            </a:pPr>
            <a:r>
              <a:rPr lang="en" sz="1200"/>
              <a:t>System can use solar power and/or electric grid to power </a:t>
            </a:r>
            <a:r>
              <a:rPr lang="en" sz="1200">
                <a:solidFill>
                  <a:srgbClr val="FF0000"/>
                </a:solidFill>
              </a:rPr>
              <a:t>wireless </a:t>
            </a:r>
            <a:r>
              <a:rPr lang="en" sz="1200"/>
              <a:t>sensors and energy efficient lights.</a:t>
            </a:r>
            <a:endParaRPr sz="1200"/>
          </a:p>
          <a:p>
            <a:pPr indent="-304800" lvl="0" marL="457200" rtl="0" algn="l">
              <a:spcBef>
                <a:spcPts val="0"/>
              </a:spcBef>
              <a:spcAft>
                <a:spcPts val="0"/>
              </a:spcAft>
              <a:buSzPts val="1200"/>
              <a:buChar char="●"/>
            </a:pPr>
            <a:r>
              <a:rPr lang="en" sz="1200"/>
              <a:t>Useful for places like universities or parks where security is an issue</a:t>
            </a:r>
            <a:endParaRPr sz="1200"/>
          </a:p>
          <a:p>
            <a:pPr indent="-304800" lvl="0" marL="457200" rtl="0" algn="l">
              <a:spcBef>
                <a:spcPts val="0"/>
              </a:spcBef>
              <a:spcAft>
                <a:spcPts val="0"/>
              </a:spcAft>
              <a:buSzPts val="1200"/>
              <a:buChar char="●"/>
            </a:pPr>
            <a:r>
              <a:rPr lang="en" sz="1200"/>
              <a:t>System useful in that it saves power and provides effective way to detect people/animals that are close by</a:t>
            </a:r>
            <a:endParaRPr sz="1200"/>
          </a:p>
          <a:p>
            <a:pPr indent="-304800" lvl="0" marL="457200" rtl="0" algn="l">
              <a:spcBef>
                <a:spcPts val="0"/>
              </a:spcBef>
              <a:spcAft>
                <a:spcPts val="0"/>
              </a:spcAft>
              <a:buClr>
                <a:srgbClr val="FF0000"/>
              </a:buClr>
              <a:buSzPts val="1200"/>
              <a:buChar char="●"/>
            </a:pPr>
            <a:r>
              <a:rPr lang="en" sz="1200">
                <a:solidFill>
                  <a:srgbClr val="FF0000"/>
                </a:solidFill>
              </a:rPr>
              <a:t>Can keep track of energy consumption data..</a:t>
            </a:r>
            <a:endParaRPr sz="1200">
              <a:solidFill>
                <a:srgbClr val="FF0000"/>
              </a:solidFill>
            </a:endParaRPr>
          </a:p>
          <a:p>
            <a:pPr indent="-304800" lvl="0" marL="457200" rtl="0" algn="l">
              <a:spcBef>
                <a:spcPts val="0"/>
              </a:spcBef>
              <a:spcAft>
                <a:spcPts val="0"/>
              </a:spcAft>
              <a:buSzPts val="1200"/>
              <a:buChar char="●"/>
            </a:pPr>
            <a:r>
              <a:rPr lang="en" sz="1200"/>
              <a:t>Can be part of wireless sensor networks to provide light for high-velocity targets, such as cars or people on bicycles</a:t>
            </a:r>
            <a:endParaRPr sz="1200"/>
          </a:p>
          <a:p>
            <a:pPr indent="-304800" lvl="0" marL="457200" marR="0" rtl="0" algn="l">
              <a:lnSpc>
                <a:spcPct val="115000"/>
              </a:lnSpc>
              <a:spcBef>
                <a:spcPts val="0"/>
              </a:spcBef>
              <a:spcAft>
                <a:spcPts val="0"/>
              </a:spcAft>
              <a:buClr>
                <a:schemeClr val="lt2"/>
              </a:buClr>
              <a:buSzPts val="1200"/>
              <a:buFont typeface="Roboto"/>
              <a:buChar char="●"/>
            </a:pPr>
            <a:r>
              <a:rPr lang="en" sz="1200"/>
              <a:t>Network can obtain information about human traffic in areas - can be used to determine usefulness of lights in certain areas (which can be used to determine more effective source of power, i.e. solar energy or grid power), can be used for security of certain areas (maintaining curfew, detecting wild animals, …) </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Street Lamp idea cont.</a:t>
            </a:r>
            <a:endParaRPr/>
          </a:p>
        </p:txBody>
      </p:sp>
      <p:sp>
        <p:nvSpPr>
          <p:cNvPr id="92" name="Google Shape;92;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Motion sensor ideal for this system - motion sensors can only detect presence of humans or animals. Visible light sensors would detect all types of movement, including wind movement, which would make them inefficient. Same can be said about other types of sensors - detects too much</a:t>
            </a:r>
            <a:endParaRPr sz="1200"/>
          </a:p>
          <a:p>
            <a:pPr indent="-304800" lvl="0" marL="457200" rtl="0" algn="l">
              <a:spcBef>
                <a:spcPts val="0"/>
              </a:spcBef>
              <a:spcAft>
                <a:spcPts val="0"/>
              </a:spcAft>
              <a:buSzPts val="1200"/>
              <a:buChar char="●"/>
            </a:pPr>
            <a:r>
              <a:rPr lang="en" sz="1200"/>
              <a:t>System ideal for walkways, where humans can be easily detected by motion sensor</a:t>
            </a:r>
            <a:endParaRPr sz="1200"/>
          </a:p>
          <a:p>
            <a:pPr indent="-304800" lvl="0" marL="457200" rtl="0" algn="l">
              <a:spcBef>
                <a:spcPts val="0"/>
              </a:spcBef>
              <a:spcAft>
                <a:spcPts val="0"/>
              </a:spcAft>
              <a:buSzPts val="1200"/>
              <a:buChar char="●"/>
            </a:pPr>
            <a:r>
              <a:rPr lang="en" sz="1200"/>
              <a:t>TinyOS should be sufficient for basic functionality, other operating system might be necessary for more complex functionality</a:t>
            </a:r>
            <a:endParaRPr sz="1200"/>
          </a:p>
          <a:p>
            <a:pPr indent="-304800" lvl="0" marL="457200" rtl="0" algn="l">
              <a:spcBef>
                <a:spcPts val="0"/>
              </a:spcBef>
              <a:spcAft>
                <a:spcPts val="0"/>
              </a:spcAft>
              <a:buSzPts val="1200"/>
              <a:buChar char="●"/>
            </a:pPr>
            <a:r>
              <a:rPr lang="en" sz="1200"/>
              <a:t>Information obtained by system could be used for other existing public commodities, or for potential new technology</a:t>
            </a:r>
            <a:endParaRPr sz="1200"/>
          </a:p>
          <a:p>
            <a:pPr indent="-304800" lvl="0" marL="457200" rtl="0" algn="l">
              <a:spcBef>
                <a:spcPts val="0"/>
              </a:spcBef>
              <a:spcAft>
                <a:spcPts val="0"/>
              </a:spcAft>
              <a:buSzPts val="1200"/>
              <a:buChar char="●"/>
            </a:pPr>
            <a:r>
              <a:rPr lang="en" sz="1200"/>
              <a:t>Necessary amount of sensors is based on usage - if looking for movement in all directions, many sensors might be necessary for each light. Not all lights likely to have full radial coverage, but those who require it likely only need a maximum of three sensors. (All uses likely require &lt; 3)</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Street Lamp idea cont.</a:t>
            </a:r>
            <a:endParaRPr/>
          </a:p>
        </p:txBody>
      </p:sp>
      <p:sp>
        <p:nvSpPr>
          <p:cNvPr id="98" name="Google Shape;98;p1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Overview:</a:t>
            </a:r>
            <a:endParaRPr sz="1400"/>
          </a:p>
          <a:p>
            <a:pPr indent="-317500" lvl="1" marL="914400" rtl="0" algn="l">
              <a:spcBef>
                <a:spcPts val="0"/>
              </a:spcBef>
              <a:spcAft>
                <a:spcPts val="0"/>
              </a:spcAft>
              <a:buSzPts val="1400"/>
              <a:buChar char="○"/>
            </a:pPr>
            <a:r>
              <a:rPr lang="en"/>
              <a:t>Provide lighting to those in need, while remaining energy efficient</a:t>
            </a:r>
            <a:endParaRPr/>
          </a:p>
          <a:p>
            <a:pPr indent="-317500" lvl="1" marL="914400" rtl="0" algn="l">
              <a:spcBef>
                <a:spcPts val="0"/>
              </a:spcBef>
              <a:spcAft>
                <a:spcPts val="0"/>
              </a:spcAft>
              <a:buSzPts val="1400"/>
              <a:buChar char="○"/>
            </a:pPr>
            <a:r>
              <a:rPr lang="en"/>
              <a:t>Includes street lamps in large open areas such as on sidewalks, or lamps on bridges or tunnels, or other somewhat confined spaces</a:t>
            </a:r>
            <a:endParaRPr/>
          </a:p>
          <a:p>
            <a:pPr indent="-317500" lvl="1" marL="914400" rtl="0" algn="l">
              <a:spcBef>
                <a:spcPts val="0"/>
              </a:spcBef>
              <a:spcAft>
                <a:spcPts val="0"/>
              </a:spcAft>
              <a:buSzPts val="1400"/>
              <a:buChar char="○"/>
            </a:pPr>
            <a:r>
              <a:rPr lang="en"/>
              <a:t>Lamps provide low amount of energy when no presence, increase light when people or other living things come near</a:t>
            </a:r>
            <a:endParaRPr/>
          </a:p>
          <a:p>
            <a:pPr indent="-317500" lvl="1" marL="914400" rtl="0" algn="l">
              <a:spcBef>
                <a:spcPts val="0"/>
              </a:spcBef>
              <a:spcAft>
                <a:spcPts val="0"/>
              </a:spcAft>
              <a:buSzPts val="1400"/>
              <a:buChar char="○"/>
            </a:pPr>
            <a:r>
              <a:rPr lang="en"/>
              <a:t>Network communication to provide light for moving targets - be able to provide light on target’s path</a:t>
            </a:r>
            <a:endParaRPr/>
          </a:p>
          <a:p>
            <a:pPr indent="-317500" lvl="1" marL="914400" rtl="0" algn="l">
              <a:spcBef>
                <a:spcPts val="0"/>
              </a:spcBef>
              <a:spcAft>
                <a:spcPts val="0"/>
              </a:spcAft>
              <a:buSzPts val="1400"/>
              <a:buChar char="○"/>
            </a:pPr>
            <a:r>
              <a:rPr lang="en"/>
              <a:t>Network should send information about presence to those in need, such as authorities trying to maintain a curfew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Street Lamp idea cont.</a:t>
            </a:r>
            <a:endParaRPr/>
          </a:p>
        </p:txBody>
      </p:sp>
      <p:sp>
        <p:nvSpPr>
          <p:cNvPr id="104" name="Google Shape;104;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Goals:</a:t>
            </a:r>
            <a:endParaRPr sz="1400"/>
          </a:p>
          <a:p>
            <a:pPr indent="-317500" lvl="1" marL="914400" rtl="0" algn="l">
              <a:spcBef>
                <a:spcPts val="0"/>
              </a:spcBef>
              <a:spcAft>
                <a:spcPts val="0"/>
              </a:spcAft>
              <a:buSzPts val="1400"/>
              <a:buChar char="○"/>
            </a:pPr>
            <a:r>
              <a:rPr lang="en"/>
              <a:t>Range should be far enough to effectively detect people in need of light, not just those directly next to sensor</a:t>
            </a:r>
            <a:endParaRPr/>
          </a:p>
          <a:p>
            <a:pPr indent="-317500" lvl="1" marL="914400" rtl="0" algn="l">
              <a:spcBef>
                <a:spcPts val="0"/>
              </a:spcBef>
              <a:spcAft>
                <a:spcPts val="0"/>
              </a:spcAft>
              <a:buSzPts val="1400"/>
              <a:buChar char="○"/>
            </a:pPr>
            <a:r>
              <a:rPr lang="en"/>
              <a:t>System should accommodate high-velocity targets such as bicycles to ensure sufficient lighting</a:t>
            </a:r>
            <a:endParaRPr/>
          </a:p>
          <a:p>
            <a:pPr indent="-317500" lvl="1" marL="914400" rtl="0" algn="l">
              <a:spcBef>
                <a:spcPts val="0"/>
              </a:spcBef>
              <a:spcAft>
                <a:spcPts val="0"/>
              </a:spcAft>
              <a:buSzPts val="1400"/>
              <a:buChar char="○"/>
            </a:pPr>
            <a:r>
              <a:rPr lang="en"/>
              <a:t>Possibly be able to gain information about things being detected (size, amounts, physical features, etc.)</a:t>
            </a:r>
            <a:endParaRPr/>
          </a:p>
          <a:p>
            <a:pPr indent="-317500" lvl="1" marL="914400" rtl="0" algn="l">
              <a:spcBef>
                <a:spcPts val="0"/>
              </a:spcBef>
              <a:spcAft>
                <a:spcPts val="0"/>
              </a:spcAft>
              <a:buSzPts val="1400"/>
              <a:buChar char="○"/>
            </a:pPr>
            <a:r>
              <a:rPr lang="en"/>
              <a:t>Possibly be used in conjunction with other sensors or technologies, such as cameras (could provide similar uses to wildlife monitoring, only for living things near the lamp)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Street Lamp idea cont.</a:t>
            </a:r>
            <a:endParaRPr/>
          </a:p>
        </p:txBody>
      </p:sp>
      <p:sp>
        <p:nvSpPr>
          <p:cNvPr id="110" name="Google Shape;110;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lt2"/>
              </a:buClr>
              <a:buSzPts val="1400"/>
              <a:buFont typeface="Roboto"/>
              <a:buChar char="●"/>
            </a:pPr>
            <a:r>
              <a:rPr lang="en" sz="1400"/>
              <a:t>Timeline:</a:t>
            </a:r>
            <a:endParaRPr sz="1400"/>
          </a:p>
          <a:p>
            <a:pPr indent="-317500" lvl="1" marL="914400" marR="0" rtl="0" algn="l">
              <a:lnSpc>
                <a:spcPct val="115000"/>
              </a:lnSpc>
              <a:spcBef>
                <a:spcPts val="0"/>
              </a:spcBef>
              <a:spcAft>
                <a:spcPts val="0"/>
              </a:spcAft>
              <a:buSzPts val="1400"/>
              <a:buChar char="○"/>
            </a:pPr>
            <a:r>
              <a:rPr lang="en"/>
              <a:t>Be able to detect simple presence and power lights using this information</a:t>
            </a:r>
            <a:endParaRPr/>
          </a:p>
          <a:p>
            <a:pPr indent="-317500" lvl="1" marL="914400" marR="0" rtl="0" algn="l">
              <a:lnSpc>
                <a:spcPct val="115000"/>
              </a:lnSpc>
              <a:spcBef>
                <a:spcPts val="0"/>
              </a:spcBef>
              <a:spcAft>
                <a:spcPts val="0"/>
              </a:spcAft>
              <a:buSzPts val="1400"/>
              <a:buChar char="○"/>
            </a:pPr>
            <a:r>
              <a:rPr lang="en"/>
              <a:t>Be able to utilize system that can detect fast-moving objects and more effectively provide light</a:t>
            </a:r>
            <a:endParaRPr/>
          </a:p>
          <a:p>
            <a:pPr indent="-317500" lvl="1" marL="914400" marR="0" rtl="0" algn="l">
              <a:lnSpc>
                <a:spcPct val="115000"/>
              </a:lnSpc>
              <a:spcBef>
                <a:spcPts val="0"/>
              </a:spcBef>
              <a:spcAft>
                <a:spcPts val="0"/>
              </a:spcAft>
              <a:buSzPts val="1400"/>
              <a:buChar char="○"/>
            </a:pPr>
            <a:r>
              <a:rPr lang="en"/>
              <a:t>Be able to obtain more specific information about targets - size, amount of people/objects, other physical features</a:t>
            </a:r>
            <a:endParaRPr/>
          </a:p>
          <a:p>
            <a:pPr indent="-317500" lvl="1" marL="914400" marR="0" rtl="0" algn="l">
              <a:lnSpc>
                <a:spcPct val="115000"/>
              </a:lnSpc>
              <a:spcBef>
                <a:spcPts val="0"/>
              </a:spcBef>
              <a:spcAft>
                <a:spcPts val="0"/>
              </a:spcAft>
              <a:buSzPts val="1400"/>
              <a:buChar char="○"/>
            </a:pPr>
            <a:r>
              <a:rPr lang="en"/>
              <a:t>Be able to send information about targets to those who need/desire information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Motion-Activated Street Lamps</a:t>
            </a:r>
            <a:endParaRPr/>
          </a:p>
          <a:p>
            <a:pPr indent="0" lvl="0" marL="0" rtl="0" algn="l">
              <a:spcBef>
                <a:spcPts val="0"/>
              </a:spcBef>
              <a:spcAft>
                <a:spcPts val="0"/>
              </a:spcAft>
              <a:buNone/>
            </a:pPr>
            <a:r>
              <a:rPr lang="en"/>
              <a:t>And Walkway Illumination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